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18"/>
  </p:notesMasterIdLst>
  <p:sldIdLst>
    <p:sldId id="325" r:id="rId2"/>
    <p:sldId id="261" r:id="rId3"/>
    <p:sldId id="288" r:id="rId4"/>
    <p:sldId id="289" r:id="rId5"/>
    <p:sldId id="318" r:id="rId6"/>
    <p:sldId id="283" r:id="rId7"/>
    <p:sldId id="281" r:id="rId8"/>
    <p:sldId id="285" r:id="rId9"/>
    <p:sldId id="297" r:id="rId10"/>
    <p:sldId id="319" r:id="rId11"/>
    <p:sldId id="320" r:id="rId12"/>
    <p:sldId id="321" r:id="rId13"/>
    <p:sldId id="310" r:id="rId14"/>
    <p:sldId id="323" r:id="rId15"/>
    <p:sldId id="324" r:id="rId16"/>
    <p:sldId id="314" r:id="rId1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28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3773" autoAdjust="0"/>
  </p:normalViewPr>
  <p:slideViewPr>
    <p:cSldViewPr>
      <p:cViewPr varScale="1">
        <p:scale>
          <a:sx n="114" d="100"/>
          <a:sy n="114" d="100"/>
        </p:scale>
        <p:origin x="112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70242-012B-4DA5-A9B9-754600B4A449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C7227-6680-4BD1-AC44-1F20C2197D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263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0588" y="704850"/>
            <a:ext cx="4986337" cy="37385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22798" y="5020994"/>
            <a:ext cx="4545946" cy="4031617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dirty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EE9144-888A-426B-ACA1-C94077917C8A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A5AB3CB-8A52-49AF-9405-641E4CC6F787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2A5AB3CB-8A52-49AF-9405-641E4CC6F787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A5AB3CB-8A52-49AF-9405-641E4CC6F787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A5AB3CB-8A52-49AF-9405-641E4CC6F787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81EC38E7-D155-45C1-868A-D0FA923EE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8840"/>
            <a:ext cx="8579296" cy="4752527"/>
          </a:xfrm>
        </p:spPr>
        <p:txBody>
          <a:bodyPr>
            <a:normAutofit/>
          </a:bodyPr>
          <a:lstStyle/>
          <a:p>
            <a:pPr algn="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системы аттестации педагогов</a:t>
            </a:r>
            <a:b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Мордовия</a:t>
            </a:r>
          </a:p>
          <a:p>
            <a:pPr algn="ctr"/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Теленкова О.Н., начальник отдела аттестации</a:t>
            </a: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2023 г.</a:t>
            </a: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64A54A74-E82F-470F-9082-069F27FB4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ГБУ РМ «Центр оценки качества образования – «Перспектива»</a:t>
            </a:r>
            <a:br>
              <a:rPr lang="ru-RU" sz="27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400" dirty="0">
                <a:latin typeface="CB_Stem" panose="020B0503020203020204" pitchFamily="34" charset="-52"/>
                <a:cs typeface="CB_Stem" panose="020B0503020203020204" pitchFamily="34" charset="-52"/>
              </a:rPr>
            </a:br>
            <a:endParaRPr lang="ru-RU" dirty="0"/>
          </a:p>
        </p:txBody>
      </p:sp>
      <p:sp>
        <p:nvSpPr>
          <p:cNvPr id="4" name="AutoShape 2" descr="C:\Users\user\Desktop\i.webp">
            <a:extLst>
              <a:ext uri="{FF2B5EF4-FFF2-40B4-BE49-F238E27FC236}">
                <a16:creationId xmlns:a16="http://schemas.microsoft.com/office/drawing/2014/main" id="{5A673832-CDEA-4129-BBBC-4F5C252A961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172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F2BFCEB7-B045-4CD2-8B1A-D6AFDEF24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Квалификационные категории, установленные педагогическим работникам организаций, осуществляющих образовательную деятельность, до вступления в силу настоящего приказа,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сохраняются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течение срока, на который они были установлены.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Настоящий приказ вступает в силу с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сентября 2023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и действует до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 августа 2029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устанавливает срок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первой и высшей квалификационной категорий.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работники имеют право не позднее чем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5 рабочих дней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проведения заседания аттестационной комиссии направлять в аттестационную комиссию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сведения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характеризующие их профессиональную деятельность.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принятии в отношении педагогического работника, имеющего первую квалификационную категорию, решения аттестационной комиссии об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отказе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установлении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категории, за ним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сохраняется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квалификационная категория.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Квалификационные категории являются основанием для </a:t>
            </a:r>
            <a:r>
              <a:rPr lang="ru-RU" sz="1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дифференциации оплаты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 педагогических работников.</a:t>
            </a: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6A5F9D28-E5BA-4FFD-B109-CEE09BDF8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Новое в Порядке аттестации педагогов</a:t>
            </a:r>
          </a:p>
        </p:txBody>
      </p:sp>
    </p:spTree>
    <p:extLst>
      <p:ext uri="{BB962C8B-B14F-4D97-AF65-F5344CB8AC3E}">
        <p14:creationId xmlns:p14="http://schemas.microsoft.com/office/powerpoint/2010/main" val="2042695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941474DB-2ADF-45D6-AFE5-4EA8F4B39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 проводится один раз в пять лет на основе оценки профессиональной деятельности аттестационными комиссиями, самостоятельно формируемыми организациями. 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Аттестационная комиссия организации создается распорядительным актом работодателя из числа работников организации и состоит </a:t>
            </a:r>
            <a:r>
              <a:rPr lang="ru-RU" sz="1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чем из 5 человек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 аттестационной комиссии организации включается представитель выборного органа соответствующей первичной профсоюзной организации, а при отсутствии такового - иного представительного органа (представителя) работников организации.</a:t>
            </a:r>
          </a:p>
          <a:p>
            <a:pPr algn="just"/>
            <a:r>
              <a:rPr lang="ru-RU" sz="1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в состав аттестационной комиссии организации </a:t>
            </a:r>
            <a:r>
              <a:rPr lang="ru-RU" sz="1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входит.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аттестации педагога осуществляется на основе представления работодателя.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аттестации педагогических работников заносятся в протокол.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педагогического работника, прошедшего аттестацию, не позднее 2 рабочих дней со дня ее проведения секретарем аттестационной комиссии организации составляется выписка из протокола.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Выписка из протокола хранится в личном деле педагогического работника.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аттестации на соответствие занимаемой должности в трудовую книжку </a:t>
            </a:r>
            <a:r>
              <a:rPr lang="ru-RU" sz="1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вносятся.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EAD7235A-9AB0-498A-97D4-152BF1439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b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 педагогов</a:t>
            </a:r>
            <a:br>
              <a:rPr lang="ru-RU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подтверждения соответствия</a:t>
            </a:r>
            <a:br>
              <a:rPr lang="ru-RU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занимаемой должности</a:t>
            </a:r>
            <a:b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363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31C73B05-9B50-42B4-9419-52A7A231DB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аттестационную комиссию педагоги сообщают сведения об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уровне образования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(квалификации),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результатах профессиональной деятельности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организациях, об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имеющихся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квалификационных категориях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указывают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должность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 которой они желают пройти аттестацию.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 в аттестационную комиссию о проведении аттестации в целях установления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 подаются педагогическими работниками, имеющими (имевшими)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одной из должностей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или высшую квалификационную категорию.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аттестации педагогических работников, имеющих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награды, почетные звания, ведомственные знаки отличия и иные награды,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за достижения в педагогической деятельности, либо являющихся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призерами конкурсов профессионального мастерства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педагогических работников, в целях установления первой или высшей квалификационной категории осуществляется на основе сведений, подтверждающих наличие у педагогических работников наград, званий, знаков отличия, сведений о награждениях за участие в профессиональных конкурсах.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E3B8CFF5-51EA-4225-9C70-48B629D64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sz="27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 педагогов в целях установления </a:t>
            </a:r>
            <a:br>
              <a:rPr lang="ru-RU" sz="3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и высшей квалификационных категорий</a:t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04660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908720"/>
            <a:ext cx="7776863" cy="5184576"/>
          </a:xfrm>
        </p:spPr>
        <p:txBody>
          <a:bodyPr>
            <a:normAutofit fontScale="92500" lnSpcReduction="10000"/>
          </a:bodyPr>
          <a:lstStyle/>
          <a:p>
            <a:pPr marL="109728" indent="0" algn="ctr">
              <a:buNone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педагог-наставник»,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«педагог-методист»</a:t>
            </a:r>
          </a:p>
          <a:p>
            <a:pPr marL="109728" indent="0" algn="ctr">
              <a:buNone/>
            </a:pP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заявлении в аттестационную комиссию педагогические работники сообщают сведения об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уровне образования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(квалификации),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результатах деятельности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связанной с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работой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наставничеством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 имеющейся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категории, а также о квалификационной категории, по которой они желают пройти аттестацию.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заявлению в аттестационную комиссию прилагается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ходатайство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работодателя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Ходатайство работодателя формируется на основе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педагогического совета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согласованного с выборным органом соответствующей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первичной профсоюзной организации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в отсутствие такового - с иным представительным органом (представителем) работников организации.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деятельности педагогических работников в целях установления квалификационных категорий "педагог-методист" и "педагог-наставник" осуществляется аттестационной комиссией на основе </a:t>
            </a:r>
            <a:r>
              <a:rPr lang="ru-RU" sz="1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ходатайства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работодателя, а также </a:t>
            </a:r>
            <a:r>
              <a:rPr lang="ru-RU" sz="1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предусмотренных пунктами 50, 51 настоящего Порядка.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указанных распорядительных актов работодатели вносят соответствующие записи в трудовые книжки педагогических работников. </a:t>
            </a:r>
          </a:p>
          <a:p>
            <a:pPr marL="109728" indent="0" algn="ctr">
              <a:buNone/>
            </a:pP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marL="109728" algn="ctr"/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Новые квалификационные категории</a:t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\\Fs-iod.nbrmbr.saransk.cbr.ru\obmen\OAOER\САДНПиССР\Egorceva\презентации\цветные иконки\стиль 4\011-risk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274639"/>
            <a:ext cx="792088" cy="778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170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95359B4C-FBC5-4F45-8704-BA8CC79DC5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 </a:t>
            </a:r>
            <a:r>
              <a:rPr lang="ru-RU" sz="2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методическим объединением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работников образовательной организации и активное участие в методической работе образовательной организации;</a:t>
            </a:r>
          </a:p>
          <a:p>
            <a:pPr algn="just"/>
            <a:r>
              <a:rPr lang="ru-RU" sz="2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 разработкой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программно-методического сопровождения образовательного процесса, в том числе методического сопровождения реализации инновационных образовательных программ и проектов в образовательной организации;</a:t>
            </a:r>
          </a:p>
          <a:p>
            <a:pPr algn="just"/>
            <a:r>
              <a:rPr lang="ru-RU" sz="2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поддержка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работников образовательной организации при подготовке к участию в </a:t>
            </a:r>
            <a:r>
              <a:rPr lang="ru-RU" sz="2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профессиональных конкурсах;</a:t>
            </a:r>
          </a:p>
          <a:p>
            <a:pPr algn="just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</a:t>
            </a:r>
            <a:r>
              <a:rPr lang="ru-RU" sz="2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поддержке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(сопровождении) </a:t>
            </a:r>
            <a:r>
              <a:rPr lang="ru-RU" sz="2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образовательной организации, направленной на их профессиональное развитие, преодоление профессиональных дефицитов;</a:t>
            </a:r>
          </a:p>
          <a:p>
            <a:pPr algn="just"/>
            <a:r>
              <a:rPr lang="ru-RU" sz="2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опыта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применению в образовательной организации </a:t>
            </a:r>
            <a:r>
              <a:rPr lang="ru-RU" sz="2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авторских учебных и (или) учебно-методических разработок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EE1FC37A-144A-49C1-A838-F8F0A741D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Квалификационная категория</a:t>
            </a:r>
            <a:br>
              <a:rPr lang="ru-RU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"педагог-методист" 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332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5B06AF00-2F2F-4B12-AC41-33D196EE4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 практической подготовкой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обучающихся по образовательным программам среднего профессионального образования и (или) образовательным программам высшего образования;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наставничество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отношении педагогических работников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организации, активного сопровождения их профессионального развития в образовательной организации;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в подготовке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работников, в том числе из числа молодых специалистов, к участию в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(педагогического) мастерства;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авторских подходов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методических разработок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наставнической деятельности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образовательной организации.</a:t>
            </a: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69DA9AA4-A477-4D75-A86D-D71837676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Квалификационная категория </a:t>
            </a:r>
            <a:br>
              <a:rPr lang="ru-RU" sz="3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"педагог-наставник" 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70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kartinka-spasibo-za-vnimanie-dlya-prezentacii-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328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564903"/>
            <a:ext cx="8229600" cy="3589859"/>
          </a:xfrm>
        </p:spPr>
        <p:txBody>
          <a:bodyPr>
            <a:normAutofit/>
          </a:bodyPr>
          <a:lstStyle/>
          <a:p>
            <a:pPr algn="ctr"/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порядка проведения аттестации педагогических работников организаций, осуществляющих образовательную деятельность» </a:t>
            </a:r>
          </a:p>
          <a:p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692696"/>
            <a:ext cx="5770984" cy="1440159"/>
          </a:xfrm>
        </p:spPr>
        <p:txBody>
          <a:bodyPr>
            <a:noAutofit/>
          </a:bodyPr>
          <a:lstStyle/>
          <a:p>
            <a:pPr algn="ctr">
              <a:lnSpc>
                <a:spcPct val="93000"/>
              </a:lnSpc>
              <a:defRPr/>
            </a:pPr>
            <a:r>
              <a:rPr lang="ru-RU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образования и науки Российской Федерации </a:t>
            </a:r>
            <a:br>
              <a:rPr lang="ru-RU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07.04.2014 № 276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t93311x.sch.obrazovanie33.ru/upload/iblock/978/Vazhnaya-inorm._-prikaz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7"/>
            <a:ext cx="1656184" cy="144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1846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579296" cy="5026563"/>
          </a:xfrm>
        </p:spPr>
        <p:txBody>
          <a:bodyPr/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аттестовано на категории – 1941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(844 - первая категория, 1097 – высшая категория)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Подано заявлений – 2017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Отозвано – 71 (3,7%) (2021-2022 – 4,4%)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было отзывов в районах: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Атюрьевский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Атяшевский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Б-Березниковский, Б-</a:t>
            </a:r>
            <a:r>
              <a:rPr lang="ru-RU" sz="20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Игнатовский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Дубенский, </a:t>
            </a:r>
            <a:r>
              <a:rPr lang="ru-RU" sz="20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Ельниковский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Кочкуровский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Краснослободский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Теньгушевский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отзывов</a:t>
            </a:r>
          </a:p>
          <a:p>
            <a:pPr algn="just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аттестации в 2022-2023 учебном году</a:t>
            </a:r>
            <a:endParaRPr lang="ru-RU" sz="2800" dirty="0">
              <a:solidFill>
                <a:srgbClr val="0070C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78563"/>
              </p:ext>
            </p:extLst>
          </p:nvPr>
        </p:nvGraphicFramePr>
        <p:xfrm>
          <a:off x="899592" y="4509119"/>
          <a:ext cx="7560839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1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95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8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9208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Портфолио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Семейные обстоятельства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Предметное тестирование</a:t>
                      </a:r>
                    </a:p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Прочее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489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u="none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u="none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u="none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u="none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731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4624"/>
            <a:ext cx="8640960" cy="1224136"/>
          </a:xfrm>
        </p:spPr>
        <p:txBody>
          <a:bodyPr>
            <a:normAutofit/>
          </a:bodyPr>
          <a:lstStyle/>
          <a:p>
            <a:r>
              <a:rPr lang="ru-RU" sz="27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 отозванных заявлений по муниципалитетам</a:t>
            </a:r>
            <a:endParaRPr lang="ru-RU" sz="2700" dirty="0">
              <a:solidFill>
                <a:srgbClr val="0070C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1818946"/>
              </p:ext>
            </p:extLst>
          </p:nvPr>
        </p:nvGraphicFramePr>
        <p:xfrm>
          <a:off x="1691680" y="1412776"/>
          <a:ext cx="6048672" cy="47525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05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218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88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kern="7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7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муниципальный район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7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7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(кол-во)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7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%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kern="7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от поданных заявлений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7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Ардатовский</a:t>
                      </a:r>
                      <a:endParaRPr lang="ru-RU" sz="14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6,3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7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Зубово</a:t>
                      </a:r>
                      <a:r>
                        <a:rPr lang="ru-RU" sz="14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-Полянский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3,8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7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Инсарский</a:t>
                      </a:r>
                      <a:endParaRPr lang="ru-RU" sz="14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2,4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7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Ичалковский</a:t>
                      </a:r>
                      <a:endParaRPr lang="ru-RU" sz="14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4,1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7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Кадошкинский</a:t>
                      </a:r>
                      <a:endParaRPr lang="ru-RU" sz="14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7,7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7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Ковылкинский</a:t>
                      </a:r>
                      <a:endParaRPr lang="ru-RU" sz="14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3,8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7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Лямбирский</a:t>
                      </a:r>
                      <a:endParaRPr lang="ru-RU" sz="14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7,9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17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Ромодановский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9,3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52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Рузаевский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1,2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52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г.о</a:t>
                      </a:r>
                      <a:r>
                        <a:rPr lang="ru-RU" sz="14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. Саранск 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5,0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17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Ст.Шайговский</a:t>
                      </a:r>
                      <a:endParaRPr lang="ru-RU" sz="14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5,9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17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Темниковский</a:t>
                      </a:r>
                      <a:endParaRPr lang="ru-RU" sz="14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6,5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17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Торбеевский</a:t>
                      </a:r>
                      <a:endParaRPr lang="ru-RU" sz="14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4,0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7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 14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Чамзинский</a:t>
                      </a:r>
                      <a:endParaRPr lang="ru-RU" sz="14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4,3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71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784" marR="5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4,4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5702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4670AD8-89A8-4C7C-A05C-10FC14A5D2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2637575"/>
              </p:ext>
            </p:extLst>
          </p:nvPr>
        </p:nvGraphicFramePr>
        <p:xfrm>
          <a:off x="457200" y="1268760"/>
          <a:ext cx="8229601" cy="49685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8258">
                  <a:extLst>
                    <a:ext uri="{9D8B030D-6E8A-4147-A177-3AD203B41FA5}">
                      <a16:colId xmlns:a16="http://schemas.microsoft.com/office/drawing/2014/main" val="1784237414"/>
                    </a:ext>
                  </a:extLst>
                </a:gridCol>
                <a:gridCol w="827898">
                  <a:extLst>
                    <a:ext uri="{9D8B030D-6E8A-4147-A177-3AD203B41FA5}">
                      <a16:colId xmlns:a16="http://schemas.microsoft.com/office/drawing/2014/main" val="4023983757"/>
                    </a:ext>
                  </a:extLst>
                </a:gridCol>
                <a:gridCol w="827898">
                  <a:extLst>
                    <a:ext uri="{9D8B030D-6E8A-4147-A177-3AD203B41FA5}">
                      <a16:colId xmlns:a16="http://schemas.microsoft.com/office/drawing/2014/main" val="3101372332"/>
                    </a:ext>
                  </a:extLst>
                </a:gridCol>
                <a:gridCol w="826252">
                  <a:extLst>
                    <a:ext uri="{9D8B030D-6E8A-4147-A177-3AD203B41FA5}">
                      <a16:colId xmlns:a16="http://schemas.microsoft.com/office/drawing/2014/main" val="4150765147"/>
                    </a:ext>
                  </a:extLst>
                </a:gridCol>
                <a:gridCol w="865754">
                  <a:extLst>
                    <a:ext uri="{9D8B030D-6E8A-4147-A177-3AD203B41FA5}">
                      <a16:colId xmlns:a16="http://schemas.microsoft.com/office/drawing/2014/main" val="1034668555"/>
                    </a:ext>
                  </a:extLst>
                </a:gridCol>
                <a:gridCol w="865754">
                  <a:extLst>
                    <a:ext uri="{9D8B030D-6E8A-4147-A177-3AD203B41FA5}">
                      <a16:colId xmlns:a16="http://schemas.microsoft.com/office/drawing/2014/main" val="3545158231"/>
                    </a:ext>
                  </a:extLst>
                </a:gridCol>
                <a:gridCol w="842711">
                  <a:extLst>
                    <a:ext uri="{9D8B030D-6E8A-4147-A177-3AD203B41FA5}">
                      <a16:colId xmlns:a16="http://schemas.microsoft.com/office/drawing/2014/main" val="1331226545"/>
                    </a:ext>
                  </a:extLst>
                </a:gridCol>
                <a:gridCol w="655076">
                  <a:extLst>
                    <a:ext uri="{9D8B030D-6E8A-4147-A177-3AD203B41FA5}">
                      <a16:colId xmlns:a16="http://schemas.microsoft.com/office/drawing/2014/main" val="2658378481"/>
                    </a:ext>
                  </a:extLst>
                </a:gridCol>
              </a:tblGrid>
              <a:tr h="33799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муниципального района/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городского округа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Соответствие занимаемой должности 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категория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Высшая категория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92398145"/>
                  </a:ext>
                </a:extLst>
              </a:tr>
              <a:tr h="1689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8227877"/>
                  </a:ext>
                </a:extLst>
              </a:tr>
              <a:tr h="1689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Ардатовский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0253421"/>
                  </a:ext>
                </a:extLst>
              </a:tr>
              <a:tr h="1689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Атюрьевский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4238392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Атяшевский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2522092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Большеберезниковский район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6734617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Большеигнатовский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99575058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Дубенский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2686266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Ельниковский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0044747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Зубово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-Полянский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766528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Инсарский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9484334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Ичалковский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6149149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Кадошкинский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565953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Ковылкинский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8174252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Кочкуровский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9464317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Краснослободский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70766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Лямбирский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0748228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Ромодановский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8173244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Рузаевский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7394980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г.о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Саранск (в т.ч. ЦОД, РЦДОД)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9770345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Старошайговский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6410200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Темниковский район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1712258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Теньгушевский район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8832120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Торбеевский район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8284471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Чамзинский район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4130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0770505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 интернатного типа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3169497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9483674"/>
                  </a:ext>
                </a:extLst>
              </a:tr>
              <a:tr h="171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по ОО Минобразования РМ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787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908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8912821"/>
                  </a:ext>
                </a:extLst>
              </a:tr>
            </a:tbl>
          </a:graphicData>
        </a:graphic>
      </p:graphicFrame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03964344-3FE0-4B0F-AA01-1119C1403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7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аттестации педагогов ОО РМ </a:t>
            </a:r>
            <a:br>
              <a:rPr lang="ru-RU" sz="27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2022-2023 учебном году</a:t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5908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>
          <a:xfrm>
            <a:off x="251520" y="116632"/>
            <a:ext cx="8712968" cy="792088"/>
          </a:xfrm>
          <a:noFill/>
        </p:spPr>
        <p:txBody>
          <a:bodyPr lIns="105597" tIns="54910" rIns="105597" bIns="54910">
            <a:normAutofit/>
          </a:bodyPr>
          <a:lstStyle/>
          <a:p>
            <a:pPr algn="ctr">
              <a:tabLst>
                <a:tab pos="0" algn="l"/>
                <a:tab pos="525257" algn="l"/>
                <a:tab pos="1052377" algn="l"/>
                <a:tab pos="1579496" algn="l"/>
                <a:tab pos="2106617" algn="l"/>
                <a:tab pos="2633736" algn="l"/>
                <a:tab pos="3160856" algn="l"/>
                <a:tab pos="3687975" algn="l"/>
                <a:tab pos="4215096" algn="l"/>
                <a:tab pos="4742215" algn="l"/>
                <a:tab pos="5269335" algn="l"/>
                <a:tab pos="5796454" algn="l"/>
                <a:tab pos="6323574" algn="l"/>
                <a:tab pos="6850693" algn="l"/>
                <a:tab pos="7377814" algn="l"/>
                <a:tab pos="7904933" algn="l"/>
                <a:tab pos="8432053" algn="l"/>
                <a:tab pos="8959172" algn="l"/>
                <a:tab pos="9486292" algn="l"/>
                <a:tab pos="10013412" algn="l"/>
                <a:tab pos="10540532" algn="l"/>
              </a:tabLst>
            </a:pP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портфолио</a:t>
            </a:r>
            <a:endParaRPr lang="ru-RU" alt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692696"/>
            <a:ext cx="87129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/>
              <a:t>*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Стабильные положительные результаты (положительная динамика) освоения обучающимися образовательных программ по итогам мониторингов, проводимых организацией (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три года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*Результаты участия в инновационной (экспериментальной) деятельности (</a:t>
            </a:r>
            <a:r>
              <a:rPr lang="ru-RU" sz="1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об участии педагога и результат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*Результаты участия обучающихся во Всероссийской предметной олимпиаде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(подтверждающие приказы, если дети не являются учениками) </a:t>
            </a:r>
          </a:p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*Позитивные результаты внеурочной деятельности (конкурсы) обучающихся (воспитанников) – </a:t>
            </a:r>
            <a:r>
              <a:rPr lang="ru-RU" sz="1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призеры и победители</a:t>
            </a:r>
          </a:p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*Наличие авторских программ – </a:t>
            </a:r>
            <a:r>
              <a:rPr lang="ru-RU" sz="1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экспертного совета </a:t>
            </a:r>
          </a:p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Участие педагога в профессиональных конкурсах (</a:t>
            </a:r>
            <a:r>
              <a:rPr lang="ru-RU" sz="1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 творческих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Выступления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заседаниях методических советов, научно-практических конференциях, </a:t>
            </a:r>
            <a:r>
              <a:rPr lang="ru-RU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вебинарах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не подтверждает критерий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*Проведение открытых уроков, мастер-классов, мероприятий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(очно)</a:t>
            </a:r>
          </a:p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*Наставничество – </a:t>
            </a:r>
            <a:r>
              <a:rPr lang="ru-RU" sz="1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приказ, результат (не план)</a:t>
            </a:r>
          </a:p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Экспертная деятельность (</a:t>
            </a:r>
            <a:r>
              <a:rPr lang="ru-RU" sz="1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начиная с уровня муниципалитета</a:t>
            </a:r>
            <a: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Общественно-педагогическая активность - </a:t>
            </a:r>
            <a:r>
              <a:rPr lang="ru-RU" sz="1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председатель (не член) профкома, участие в проведении выборов и ГИА – не учитываются</a:t>
            </a:r>
            <a:endParaRPr lang="ru-RU" sz="16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 и поощрения – </a:t>
            </a:r>
            <a:r>
              <a:rPr lang="ru-RU" sz="1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начиная с муниципального уровня</a:t>
            </a:r>
          </a:p>
          <a:p>
            <a:pPr algn="just"/>
            <a:r>
              <a:rPr lang="ru-RU" sz="1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воспитанниками и родителями – </a:t>
            </a:r>
            <a:r>
              <a:rPr lang="ru-RU" sz="1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конкретные мероприятия, результаты анкетирования</a:t>
            </a:r>
          </a:p>
          <a:p>
            <a:pPr algn="just"/>
            <a:r>
              <a:rPr lang="ru-RU" sz="1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 из социально-неблагополучных семей – </a:t>
            </a:r>
            <a:r>
              <a:rPr lang="ru-RU" sz="1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есть такие дети, конкретные мероприятия</a:t>
            </a:r>
          </a:p>
          <a:p>
            <a:pPr algn="just"/>
            <a:endParaRPr lang="ru-RU" sz="16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231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5899119"/>
              </p:ext>
            </p:extLst>
          </p:nvPr>
        </p:nvGraphicFramePr>
        <p:xfrm>
          <a:off x="251520" y="1149159"/>
          <a:ext cx="8424936" cy="57070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3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45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79497892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52301568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55164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2017-2018 учебный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74" marR="56974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2018-2019 учебный год</a:t>
                      </a: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74" marR="56974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2019-2020 учебный год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56974" marR="56974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2020-2021 учебный год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56974" marR="56974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2021-2022 учебный год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2022-2023 учебный год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6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Кол-во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Кол-во</a:t>
                      </a: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Кол-во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Кол-во</a:t>
                      </a: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Кол-во</a:t>
                      </a: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Кол-во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56974" marR="56974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1,2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3,9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1,7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1,7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2,9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2,8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1,1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5,6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16,7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2,4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2,5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23,0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3,8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6,7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5,6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5,1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3,3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4,3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1,6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8,1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1,4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11,1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7,7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6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Обществознание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12,5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11,8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7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Английский язык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5,3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4,8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1,4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10,0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3,8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63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Немецкий язык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4,5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63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2,6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14,3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6,1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02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Информатика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6,7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3,8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5,6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4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2,5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4,6%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1,8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1,7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1,3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6,5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0" y="20621"/>
            <a:ext cx="9144000" cy="1008113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учителей, не сдавших предметное тестирование, в процентном отношении к количеству тестируемых учителей</a:t>
            </a:r>
            <a:endParaRPr lang="ru-RU" alt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562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0245920"/>
              </p:ext>
            </p:extLst>
          </p:nvPr>
        </p:nvGraphicFramePr>
        <p:xfrm>
          <a:off x="755576" y="1484785"/>
          <a:ext cx="7812895" cy="43204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5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49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327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178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педагогов сдавали предмет (чел.)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педагогов, не сдавших предметное тестирование %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97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2016 - 2017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362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97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2017 - 2018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606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4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2018 - 2019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625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2,3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28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2019 - 2020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558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59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2020 - 2021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473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1,7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9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2021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2022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449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1,3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68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2022 - 2023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6,5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2680064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 fontAlgn="base">
              <a:spcBef>
                <a:spcPts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altLang="ru-RU" sz="2400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предметного тестирования аттестуемых педагогов  в 201</a:t>
            </a:r>
            <a:r>
              <a:rPr lang="en-US" altLang="ru-RU" sz="2400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ru-RU" altLang="ru-RU" sz="2400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-2023 </a:t>
            </a:r>
            <a:r>
              <a:rPr lang="ru-RU" altLang="ru-RU" sz="2400" b="1" dirty="0" err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г.г</a:t>
            </a:r>
            <a:r>
              <a:rPr lang="ru-RU" altLang="ru-RU" sz="2400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altLang="ru-RU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454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7565" y="1484784"/>
            <a:ext cx="6552728" cy="3744416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</a:p>
          <a:p>
            <a:pPr marL="109728" indent="0" algn="ctr">
              <a:buNone/>
            </a:pP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просвещения Российской Федерации </a:t>
            </a:r>
            <a:b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24.03.2023 № 196</a:t>
            </a:r>
          </a:p>
          <a:p>
            <a:pPr marL="109728" indent="0" algn="ctr">
              <a:buNone/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ПОРЯДКА ПРОВЕДЕНИЯ АТТЕСТАЦИИ ПЕДАГОГИЧЕСКИХ РАБОТНИКОВ ОРГАНИЗАЦИЙ, ОСУЩЕСТВЛЯЮЩИХ ОБРАЗОВАТЕЛЬНУЮ ДЕЯТЕЛЬНОСТЬ»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ctr">
              <a:buNone/>
            </a:pPr>
            <a:endParaRPr lang="en-US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Новый Порядок аттестации педагогов!</a:t>
            </a:r>
          </a:p>
        </p:txBody>
      </p:sp>
      <p:pic>
        <p:nvPicPr>
          <p:cNvPr id="5" name="Picture 2" descr="http://t93311x.sch.obrazovanie33.ru/upload/iblock/978/Vazhnaya-inorm._-prikaz.jpg">
            <a:extLst>
              <a:ext uri="{FF2B5EF4-FFF2-40B4-BE49-F238E27FC236}">
                <a16:creationId xmlns:a16="http://schemas.microsoft.com/office/drawing/2014/main" id="{1E88F8C3-7507-4DA5-BC7B-858EA7F80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1656184" cy="144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752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3473</TotalTime>
  <Words>1778</Words>
  <Application>Microsoft Office PowerPoint</Application>
  <PresentationFormat>Экран (4:3)</PresentationFormat>
  <Paragraphs>589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Calibri</vt:lpstr>
      <vt:lpstr>CB_Stem</vt:lpstr>
      <vt:lpstr>Lucida Sans Unicode</vt:lpstr>
      <vt:lpstr>Tahoma</vt:lpstr>
      <vt:lpstr>Times New Roman</vt:lpstr>
      <vt:lpstr>Verdana</vt:lpstr>
      <vt:lpstr>Wingdings 2</vt:lpstr>
      <vt:lpstr>Wingdings 3</vt:lpstr>
      <vt:lpstr>Открытая</vt:lpstr>
      <vt:lpstr> ГБУ РМ «Центр оценки качества образования – «Перспектива»   </vt:lpstr>
      <vt:lpstr>Приказ Министерства образования и науки Российской Федерации  от 07.04.2014 № 276</vt:lpstr>
      <vt:lpstr>Результаты аттестации в 2022-2023 учебном году</vt:lpstr>
      <vt:lpstr>Процент отозванных заявлений по муниципалитетам</vt:lpstr>
      <vt:lpstr> Результаты аттестации педагогов ОО РМ  в 2022-2023 учебном году </vt:lpstr>
      <vt:lpstr>Критерии оценки портфолио</vt:lpstr>
      <vt:lpstr>Количество учителей, не сдавших предметное тестирование, в процентном отношении к количеству тестируемых учителей</vt:lpstr>
      <vt:lpstr>      Результаты предметного тестирования аттестуемых педагогов  в 2016-2023 г.г.</vt:lpstr>
      <vt:lpstr>Новый Порядок аттестации педагогов!</vt:lpstr>
      <vt:lpstr>Новое в Порядке аттестации педагогов</vt:lpstr>
      <vt:lpstr> Аттестация педагогов в целях подтверждения соответствия занимаемой должности </vt:lpstr>
      <vt:lpstr> Аттестация педагогов в целях установления  первой и высшей квалификационных категорий </vt:lpstr>
      <vt:lpstr>  Новые квалификационные категории </vt:lpstr>
      <vt:lpstr>Квалификационная категория  "педагог-методист" </vt:lpstr>
      <vt:lpstr>Квалификационная категория  "педагог-наставник"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370</cp:revision>
  <cp:lastPrinted>2017-07-11T12:02:14Z</cp:lastPrinted>
  <dcterms:created xsi:type="dcterms:W3CDTF">2016-07-07T09:21:37Z</dcterms:created>
  <dcterms:modified xsi:type="dcterms:W3CDTF">2023-08-15T06:30:10Z</dcterms:modified>
</cp:coreProperties>
</file>